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5" r:id="rId4"/>
    <p:sldId id="269" r:id="rId5"/>
    <p:sldId id="270" r:id="rId6"/>
    <p:sldId id="266" r:id="rId7"/>
    <p:sldId id="267" r:id="rId8"/>
    <p:sldId id="283" r:id="rId9"/>
    <p:sldId id="284" r:id="rId10"/>
    <p:sldId id="285" r:id="rId11"/>
    <p:sldId id="286" r:id="rId12"/>
    <p:sldId id="287" r:id="rId13"/>
    <p:sldId id="288" r:id="rId14"/>
    <p:sldId id="289" r:id="rId15"/>
    <p:sldId id="290" r:id="rId16"/>
    <p:sldId id="291" r:id="rId17"/>
    <p:sldId id="292" r:id="rId18"/>
    <p:sldId id="272" r:id="rId19"/>
    <p:sldId id="276" r:id="rId20"/>
    <p:sldId id="271" r:id="rId21"/>
    <p:sldId id="293" r:id="rId22"/>
    <p:sldId id="294" r:id="rId23"/>
    <p:sldId id="278" r:id="rId24"/>
    <p:sldId id="279" r:id="rId25"/>
    <p:sldId id="280"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lt-LT"/>
              <a:t>Spustelėję redag. ruoš. pavad. stilių</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Spustelėję redag. ruoš. paantrš. stilių</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582C911-0138-4947-A4FB-CD97633AEB3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393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spTree>
    <p:extLst>
      <p:ext uri="{BB962C8B-B14F-4D97-AF65-F5344CB8AC3E}">
        <p14:creationId xmlns:p14="http://schemas.microsoft.com/office/powerpoint/2010/main" val="3910907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lt-LT"/>
              <a:t>Spustelėję redag. ruoš. pavad. stilių</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7885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Date Placeholder 4"/>
          <p:cNvSpPr>
            <a:spLocks noGrp="1"/>
          </p:cNvSpPr>
          <p:nvPr>
            <p:ph type="dt" sz="half" idx="10"/>
          </p:nvPr>
        </p:nvSpPr>
        <p:spPr/>
        <p:txBody>
          <a:bodyPr/>
          <a:lstStyle/>
          <a:p>
            <a:fld id="{DDDDB06D-AB91-43C0-8FEA-D27FBD4487B9}" type="datetimeFigureOut">
              <a:rPr lang="en-US" smtClean="0"/>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2C911-0138-4947-A4FB-CD97633AEB3C}" type="slidenum">
              <a:rPr lang="en-US" smtClean="0"/>
              <a:t>‹#›</a:t>
            </a:fld>
            <a:endParaRPr lang="en-US"/>
          </a:p>
        </p:txBody>
      </p:sp>
    </p:spTree>
    <p:extLst>
      <p:ext uri="{BB962C8B-B14F-4D97-AF65-F5344CB8AC3E}">
        <p14:creationId xmlns:p14="http://schemas.microsoft.com/office/powerpoint/2010/main" val="294825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 ruoš. pavad. stilių</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7" name="Date Placeholder 6"/>
          <p:cNvSpPr>
            <a:spLocks noGrp="1"/>
          </p:cNvSpPr>
          <p:nvPr>
            <p:ph type="dt" sz="half" idx="10"/>
          </p:nvPr>
        </p:nvSpPr>
        <p:spPr/>
        <p:txBody>
          <a:bodyPr/>
          <a:lstStyle/>
          <a:p>
            <a:fld id="{DDDDB06D-AB91-43C0-8FEA-D27FBD4487B9}" type="datetimeFigureOut">
              <a:rPr lang="en-US" smtClean="0"/>
              <a:t>8/23/2019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82C911-0138-4947-A4FB-CD97633AEB3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73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DDDDB06D-AB91-43C0-8FEA-D27FBD4487B9}" type="datetimeFigureOut">
              <a:rPr lang="en-US" smtClean="0"/>
              <a:t>8/23/2019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82C911-0138-4947-A4FB-CD97633AEB3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715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DDB06D-AB91-43C0-8FEA-D27FBD4487B9}" type="datetimeFigureOut">
              <a:rPr lang="en-US" smtClean="0"/>
              <a:t>8/23/2019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82C911-0138-4947-A4FB-CD97633AEB3C}" type="slidenum">
              <a:rPr lang="en-US" smtClean="0"/>
              <a:t>‹#›</a:t>
            </a:fld>
            <a:endParaRPr lang="en-US"/>
          </a:p>
        </p:txBody>
      </p:sp>
    </p:spTree>
    <p:extLst>
      <p:ext uri="{BB962C8B-B14F-4D97-AF65-F5344CB8AC3E}">
        <p14:creationId xmlns:p14="http://schemas.microsoft.com/office/powerpoint/2010/main" val="59790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lt-LT"/>
              <a:t>Spustelėję redag. ruoš. pavad. stilių</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DDDDB06D-AB91-43C0-8FEA-D27FBD4487B9}" type="datetimeFigureOut">
              <a:rPr lang="en-US" smtClean="0"/>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2C911-0138-4947-A4FB-CD97633AEB3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2941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lt-LT"/>
              <a:t>Spustelėję redag. ruoš. pavad. stilių</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DDDDB06D-AB91-43C0-8FEA-D27FBD4487B9}" type="datetimeFigureOut">
              <a:rPr lang="en-US" smtClean="0"/>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2C911-0138-4947-A4FB-CD97633AEB3C}" type="slidenum">
              <a:rPr lang="en-US" smtClean="0"/>
              <a:t>‹#›</a:t>
            </a:fld>
            <a:endParaRPr lang="en-US"/>
          </a:p>
        </p:txBody>
      </p:sp>
    </p:spTree>
    <p:extLst>
      <p:ext uri="{BB962C8B-B14F-4D97-AF65-F5344CB8AC3E}">
        <p14:creationId xmlns:p14="http://schemas.microsoft.com/office/powerpoint/2010/main" val="1521770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DDDDB06D-AB91-43C0-8FEA-D27FBD4487B9}" type="datetimeFigureOut">
              <a:rPr lang="en-US" smtClean="0"/>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2C911-0138-4947-A4FB-CD97633AEB3C}" type="slidenum">
              <a:rPr lang="en-US" smtClean="0"/>
              <a:t>‹#›</a:t>
            </a:fld>
            <a:endParaRPr lang="en-US"/>
          </a:p>
        </p:txBody>
      </p:sp>
    </p:spTree>
    <p:extLst>
      <p:ext uri="{BB962C8B-B14F-4D97-AF65-F5344CB8AC3E}">
        <p14:creationId xmlns:p14="http://schemas.microsoft.com/office/powerpoint/2010/main" val="3352008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lt-LT"/>
              <a:t>Spustelėję redag. ruoš. pavad. stilių</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9739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lt-LT"/>
              <a:t>Spustelėję redag. ruoš. pavad. stilių</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Spustelėję redag. ruoš. teksto stilių</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770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lt-LT"/>
              <a:t>Spustelėję redag. ruoš. pavad. stilių</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spTree>
    <p:extLst>
      <p:ext uri="{BB962C8B-B14F-4D97-AF65-F5344CB8AC3E}">
        <p14:creationId xmlns:p14="http://schemas.microsoft.com/office/powerpoint/2010/main" val="3066311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lt-LT"/>
              <a:t>Spustelėję redag. ruoš. pavad. stilių</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3896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lt-LT"/>
              <a:t>Spustelėję redag. ruoš. pavad. stilių</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280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2802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lt-LT"/>
              <a:t>Spustelėję redag. ruoš. pavad. stilių</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DDDDB06D-AB91-43C0-8FEA-D27FBD4487B9}"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2C911-0138-4947-A4FB-CD97633AEB3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070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DDB06D-AB91-43C0-8FEA-D27FBD4487B9}" type="datetimeFigureOut">
              <a:rPr lang="en-US" smtClean="0"/>
              <a:t>8/23/2019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582C911-0138-4947-A4FB-CD97633AEB3C}" type="slidenum">
              <a:rPr lang="en-US" smtClean="0"/>
              <a:t>‹#›</a:t>
            </a:fld>
            <a:endParaRPr lang="en-US"/>
          </a:p>
        </p:txBody>
      </p:sp>
    </p:spTree>
    <p:extLst>
      <p:ext uri="{BB962C8B-B14F-4D97-AF65-F5344CB8AC3E}">
        <p14:creationId xmlns:p14="http://schemas.microsoft.com/office/powerpoint/2010/main" val="3388249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sz="3200" dirty="0"/>
              <a:t>Mokytojų etatinio darbo užmokesčio įgyvendinimas, II etapas</a:t>
            </a:r>
            <a:endParaRPr lang="en-US" sz="3200" dirty="0"/>
          </a:p>
        </p:txBody>
      </p:sp>
      <p:sp>
        <p:nvSpPr>
          <p:cNvPr id="3" name="Antrinis pavadinimas 2"/>
          <p:cNvSpPr>
            <a:spLocks noGrp="1"/>
          </p:cNvSpPr>
          <p:nvPr>
            <p:ph type="subTitle" idx="1"/>
          </p:nvPr>
        </p:nvSpPr>
        <p:spPr/>
        <p:txBody>
          <a:bodyPr>
            <a:normAutofit/>
          </a:bodyPr>
          <a:lstStyle/>
          <a:p>
            <a:r>
              <a:rPr lang="lt-LT" dirty="0"/>
              <a:t>Konsultacija</a:t>
            </a:r>
          </a:p>
          <a:p>
            <a:r>
              <a:rPr lang="en-US" dirty="0"/>
              <a:t>2019-08-21</a:t>
            </a:r>
          </a:p>
        </p:txBody>
      </p:sp>
    </p:spTree>
    <p:extLst>
      <p:ext uri="{BB962C8B-B14F-4D97-AF65-F5344CB8AC3E}">
        <p14:creationId xmlns:p14="http://schemas.microsoft.com/office/powerpoint/2010/main" val="2470530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a:t>www.etatinis.lt</a:t>
            </a:r>
          </a:p>
        </p:txBody>
      </p:sp>
      <p:sp>
        <p:nvSpPr>
          <p:cNvPr id="3" name="Turinio vietos rezervavimo ženklas 2"/>
          <p:cNvSpPr>
            <a:spLocks noGrp="1"/>
          </p:cNvSpPr>
          <p:nvPr>
            <p:ph idx="1"/>
          </p:nvPr>
        </p:nvSpPr>
        <p:spPr/>
        <p:txBody>
          <a:bodyPr>
            <a:normAutofit/>
          </a:bodyPr>
          <a:lstStyle/>
          <a:p>
            <a:r>
              <a:rPr lang="lt-LT" sz="3200" dirty="0"/>
              <a:t>Klausimai – atsakymai;</a:t>
            </a:r>
          </a:p>
          <a:p>
            <a:r>
              <a:rPr lang="lt-LT" sz="3200" dirty="0"/>
              <a:t>Dokumentai; Konsultantai;</a:t>
            </a:r>
          </a:p>
          <a:p>
            <a:r>
              <a:rPr lang="lt-LT" sz="3200" dirty="0"/>
              <a:t>Sėkmingą bendradarbiavimą lemia </a:t>
            </a:r>
            <a:r>
              <a:rPr lang="en-US" sz="3200" dirty="0"/>
              <a:t>2 </a:t>
            </a:r>
            <a:r>
              <a:rPr lang="lt-LT" sz="3200" dirty="0"/>
              <a:t>dedamosios:</a:t>
            </a:r>
          </a:p>
          <a:p>
            <a:pPr marL="0" indent="0">
              <a:buNone/>
            </a:pPr>
            <a:r>
              <a:rPr lang="lt-LT" sz="3200" dirty="0"/>
              <a:t>   </a:t>
            </a:r>
            <a:r>
              <a:rPr lang="en-US" sz="3200" dirty="0"/>
              <a:t>1. </a:t>
            </a:r>
            <a:r>
              <a:rPr lang="lt-LT" sz="3200" dirty="0"/>
              <a:t>Darbo krūvio skirstymas, remiantis dokumentais</a:t>
            </a:r>
            <a:r>
              <a:rPr lang="en-US" sz="3200" dirty="0"/>
              <a:t>;</a:t>
            </a:r>
          </a:p>
          <a:p>
            <a:pPr marL="0" indent="0">
              <a:buNone/>
            </a:pPr>
            <a:r>
              <a:rPr lang="en-US" sz="3200" dirty="0"/>
              <a:t>   2. </a:t>
            </a:r>
            <a:r>
              <a:rPr lang="lt-LT" sz="3200" dirty="0" err="1"/>
              <a:t>B</a:t>
            </a:r>
            <a:r>
              <a:rPr lang="en-US" sz="3200" dirty="0" err="1"/>
              <a:t>endradrabiavimo</a:t>
            </a:r>
            <a:r>
              <a:rPr lang="en-US" sz="3200" dirty="0"/>
              <a:t> </a:t>
            </a:r>
            <a:r>
              <a:rPr lang="en-US" sz="3200" dirty="0" err="1"/>
              <a:t>kult</a:t>
            </a:r>
            <a:r>
              <a:rPr lang="lt-LT" sz="3200" dirty="0"/>
              <a:t>ū</a:t>
            </a:r>
            <a:r>
              <a:rPr lang="en-US" sz="3200" dirty="0" err="1"/>
              <a:t>ra.</a:t>
            </a:r>
            <a:endParaRPr lang="lt-LT" sz="3200" dirty="0"/>
          </a:p>
          <a:p>
            <a:pPr marL="0" indent="0">
              <a:buNone/>
            </a:pPr>
            <a:endParaRPr lang="lt-LT" sz="3200" dirty="0"/>
          </a:p>
          <a:p>
            <a:pPr marL="0" indent="0">
              <a:buNone/>
            </a:pPr>
            <a:endParaRPr lang="en-US" sz="3200" dirty="0"/>
          </a:p>
        </p:txBody>
      </p:sp>
    </p:spTree>
    <p:extLst>
      <p:ext uri="{BB962C8B-B14F-4D97-AF65-F5344CB8AC3E}">
        <p14:creationId xmlns:p14="http://schemas.microsoft.com/office/powerpoint/2010/main" val="3762066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en-US" dirty="0"/>
              <a:t>LR </a:t>
            </a:r>
            <a:r>
              <a:rPr lang="en-US" dirty="0" err="1"/>
              <a:t>teis</a:t>
            </a:r>
            <a:r>
              <a:rPr lang="lt-LT" dirty="0"/>
              <a:t>ė</a:t>
            </a:r>
            <a:r>
              <a:rPr lang="en-US" dirty="0"/>
              <a:t>s </a:t>
            </a:r>
            <a:r>
              <a:rPr lang="en-US" dirty="0" err="1"/>
              <a:t>aktai</a:t>
            </a:r>
            <a:r>
              <a:rPr lang="en-US" dirty="0"/>
              <a:t>, </a:t>
            </a:r>
            <a:r>
              <a:rPr lang="en-US" dirty="0" err="1"/>
              <a:t>reglamentuojantys</a:t>
            </a:r>
            <a:r>
              <a:rPr lang="lt-LT" dirty="0"/>
              <a:t> procesų įgyvendinimą</a:t>
            </a:r>
            <a:endParaRPr lang="en-US" dirty="0"/>
          </a:p>
        </p:txBody>
      </p:sp>
      <p:sp>
        <p:nvSpPr>
          <p:cNvPr id="3" name="Turinio vietos rezervavimo ženklas 2"/>
          <p:cNvSpPr>
            <a:spLocks noGrp="1"/>
          </p:cNvSpPr>
          <p:nvPr>
            <p:ph idx="1"/>
          </p:nvPr>
        </p:nvSpPr>
        <p:spPr/>
        <p:txBody>
          <a:bodyPr/>
          <a:lstStyle/>
          <a:p>
            <a:r>
              <a:rPr lang="lt-LT" dirty="0"/>
              <a:t>LR Valstybės ir savivaldybių įstaigų darbuotojų darbo apmokėjimo įstatymo Nr. XIII – </a:t>
            </a:r>
            <a:r>
              <a:rPr lang="en-US" dirty="0"/>
              <a:t>198 4 s</a:t>
            </a:r>
            <a:r>
              <a:rPr lang="lt-LT" dirty="0" err="1"/>
              <a:t>traipsnio</a:t>
            </a:r>
            <a:r>
              <a:rPr lang="lt-LT" dirty="0"/>
              <a:t> ir</a:t>
            </a:r>
            <a:r>
              <a:rPr lang="en-US" dirty="0"/>
              <a:t> 5</a:t>
            </a:r>
            <a:r>
              <a:rPr lang="lt-LT" dirty="0"/>
              <a:t> priedo pakeitimo </a:t>
            </a:r>
            <a:r>
              <a:rPr lang="en-US" dirty="0"/>
              <a:t>2018-12-13 </a:t>
            </a:r>
            <a:r>
              <a:rPr lang="lt-LT" dirty="0"/>
              <a:t>įstatymas</a:t>
            </a:r>
            <a:r>
              <a:rPr lang="en-US" dirty="0"/>
              <a:t> </a:t>
            </a:r>
            <a:r>
              <a:rPr lang="en-US" dirty="0" err="1"/>
              <a:t>Nr</a:t>
            </a:r>
            <a:r>
              <a:rPr lang="en-US" dirty="0"/>
              <a:t>. XIII  - 1780.</a:t>
            </a:r>
          </a:p>
          <a:p>
            <a:r>
              <a:rPr lang="en-US" dirty="0"/>
              <a:t>LR </a:t>
            </a:r>
            <a:r>
              <a:rPr lang="lt-LT" dirty="0"/>
              <a:t>Š</a:t>
            </a:r>
            <a:r>
              <a:rPr lang="en-US" dirty="0" err="1"/>
              <a:t>vietimo</a:t>
            </a:r>
            <a:r>
              <a:rPr lang="en-US" dirty="0"/>
              <a:t>, </a:t>
            </a:r>
            <a:r>
              <a:rPr lang="en-US" dirty="0" err="1"/>
              <a:t>mokslo</a:t>
            </a:r>
            <a:r>
              <a:rPr lang="en-US" dirty="0"/>
              <a:t> </a:t>
            </a:r>
            <a:r>
              <a:rPr lang="en-US" dirty="0" err="1"/>
              <a:t>ir</a:t>
            </a:r>
            <a:r>
              <a:rPr lang="en-US" dirty="0"/>
              <a:t> </a:t>
            </a:r>
            <a:r>
              <a:rPr lang="en-US" dirty="0" err="1"/>
              <a:t>sporto</a:t>
            </a:r>
            <a:r>
              <a:rPr lang="en-US" dirty="0"/>
              <a:t> </a:t>
            </a:r>
            <a:r>
              <a:rPr lang="en-US" dirty="0" err="1"/>
              <a:t>ministro</a:t>
            </a:r>
            <a:r>
              <a:rPr lang="lt-LT" dirty="0"/>
              <a:t> </a:t>
            </a:r>
            <a:r>
              <a:rPr lang="en-US" dirty="0"/>
              <a:t>2019</a:t>
            </a:r>
            <a:r>
              <a:rPr lang="lt-LT" dirty="0"/>
              <a:t>-</a:t>
            </a:r>
            <a:r>
              <a:rPr lang="en-US" dirty="0"/>
              <a:t>03-01 </a:t>
            </a:r>
            <a:r>
              <a:rPr lang="lt-LT" dirty="0"/>
              <a:t>įsakymas Nr. V – </a:t>
            </a:r>
            <a:r>
              <a:rPr lang="en-US" dirty="0"/>
              <a:t>186 </a:t>
            </a:r>
            <a:r>
              <a:rPr lang="lt-LT" dirty="0"/>
              <a:t>„Dėl mokytojų, dirbančių pagal bendrojo ugdymo, profesinio mokymo ir neformaliojo švietimo programas (išskyrus ikimokyklinio ir priešmokyklinio ugdymo programas), darbo krūvio sandaros nustatymo tvarkos aprašo patvirtinimo“.</a:t>
            </a:r>
            <a:endParaRPr lang="en-US" dirty="0"/>
          </a:p>
          <a:p>
            <a:endParaRPr lang="en-US" dirty="0"/>
          </a:p>
        </p:txBody>
      </p:sp>
    </p:spTree>
    <p:extLst>
      <p:ext uri="{BB962C8B-B14F-4D97-AF65-F5344CB8AC3E}">
        <p14:creationId xmlns:p14="http://schemas.microsoft.com/office/powerpoint/2010/main" val="110252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en-US" dirty="0"/>
              <a:t>LR </a:t>
            </a:r>
            <a:r>
              <a:rPr lang="en-US" dirty="0" err="1"/>
              <a:t>teis</a:t>
            </a:r>
            <a:r>
              <a:rPr lang="lt-LT" dirty="0"/>
              <a:t>ė</a:t>
            </a:r>
            <a:r>
              <a:rPr lang="en-US" dirty="0"/>
              <a:t>s </a:t>
            </a:r>
            <a:r>
              <a:rPr lang="en-US" dirty="0" err="1"/>
              <a:t>aktai</a:t>
            </a:r>
            <a:r>
              <a:rPr lang="en-US" dirty="0"/>
              <a:t>, </a:t>
            </a:r>
            <a:r>
              <a:rPr lang="en-US" dirty="0" err="1"/>
              <a:t>reglamentuojantys</a:t>
            </a:r>
            <a:r>
              <a:rPr lang="lt-LT" dirty="0"/>
              <a:t> procesų įgyvendinimą</a:t>
            </a:r>
            <a:endParaRPr lang="en-US" dirty="0"/>
          </a:p>
        </p:txBody>
      </p:sp>
      <p:sp>
        <p:nvSpPr>
          <p:cNvPr id="3" name="Turinio vietos rezervavimo ženklas 2"/>
          <p:cNvSpPr>
            <a:spLocks noGrp="1"/>
          </p:cNvSpPr>
          <p:nvPr>
            <p:ph idx="1"/>
          </p:nvPr>
        </p:nvSpPr>
        <p:spPr/>
        <p:txBody>
          <a:bodyPr/>
          <a:lstStyle/>
          <a:p>
            <a:r>
              <a:rPr lang="lt-LT" u="sng" dirty="0"/>
              <a:t>LR Švietimo, mokslo ir sporto ministro </a:t>
            </a:r>
            <a:r>
              <a:rPr lang="en-US" u="sng" dirty="0"/>
              <a:t>2019-03-01 </a:t>
            </a:r>
            <a:r>
              <a:rPr lang="lt-LT" u="sng" dirty="0"/>
              <a:t>į</a:t>
            </a:r>
            <a:r>
              <a:rPr lang="en-US" u="sng" dirty="0" err="1"/>
              <a:t>sakymas</a:t>
            </a:r>
            <a:r>
              <a:rPr lang="lt-LT" u="sng" dirty="0"/>
              <a:t> Nr. V – </a:t>
            </a:r>
            <a:r>
              <a:rPr lang="en-US" u="sng" dirty="0"/>
              <a:t>184</a:t>
            </a:r>
            <a:r>
              <a:rPr lang="en-US" dirty="0"/>
              <a:t>:</a:t>
            </a:r>
          </a:p>
          <a:p>
            <a:pPr marL="0" indent="0">
              <a:buNone/>
            </a:pPr>
            <a:r>
              <a:rPr lang="en-US" dirty="0" err="1"/>
              <a:t>Mokytoj</a:t>
            </a:r>
            <a:r>
              <a:rPr lang="lt-LT" dirty="0"/>
              <a:t>ų</a:t>
            </a:r>
            <a:r>
              <a:rPr lang="en-US" dirty="0"/>
              <a:t>, </a:t>
            </a:r>
            <a:r>
              <a:rPr lang="en-US" dirty="0" err="1"/>
              <a:t>dirban</a:t>
            </a:r>
            <a:r>
              <a:rPr lang="lt-LT" dirty="0" err="1"/>
              <a:t>čių</a:t>
            </a:r>
            <a:r>
              <a:rPr lang="en-US" dirty="0"/>
              <a:t> </a:t>
            </a:r>
            <a:r>
              <a:rPr lang="en-US" dirty="0" err="1"/>
              <a:t>pagal</a:t>
            </a:r>
            <a:r>
              <a:rPr lang="en-US" dirty="0"/>
              <a:t> </a:t>
            </a:r>
            <a:r>
              <a:rPr lang="en-US" dirty="0" err="1"/>
              <a:t>bendrojo</a:t>
            </a:r>
            <a:r>
              <a:rPr lang="en-US" dirty="0"/>
              <a:t> </a:t>
            </a:r>
            <a:r>
              <a:rPr lang="en-US" dirty="0" err="1"/>
              <a:t>ugdymo</a:t>
            </a:r>
            <a:r>
              <a:rPr lang="en-US" dirty="0"/>
              <a:t>, pro</a:t>
            </a:r>
            <a:r>
              <a:rPr lang="lt-LT" dirty="0" err="1"/>
              <a:t>fesinio</a:t>
            </a:r>
            <a:r>
              <a:rPr lang="lt-LT" dirty="0"/>
              <a:t> mokymo ir neformaliojo švietimo programas (išskyrus ikimokyklinio ir priešmokyklinio ugdymo programas), veiklų mokyklos bendruomenei aprašas;</a:t>
            </a:r>
          </a:p>
          <a:p>
            <a:pPr marL="0" indent="0">
              <a:buNone/>
            </a:pPr>
            <a:r>
              <a:rPr lang="lt-LT" dirty="0"/>
              <a:t>Mokytojų, dirbančių pagal bendrojo ugdymo, profesinio mokymo ir neformaliojo švietimo programas (išskyrus ikimokyklinio ir priešmokyklinio ugdymo programas), veiklų, susijusių su profesiniu tobulėjimu, aprašas;</a:t>
            </a:r>
          </a:p>
        </p:txBody>
      </p:sp>
    </p:spTree>
    <p:extLst>
      <p:ext uri="{BB962C8B-B14F-4D97-AF65-F5344CB8AC3E}">
        <p14:creationId xmlns:p14="http://schemas.microsoft.com/office/powerpoint/2010/main" val="2329343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en-US" dirty="0"/>
              <a:t>LR </a:t>
            </a:r>
            <a:r>
              <a:rPr lang="en-US" dirty="0" err="1"/>
              <a:t>teis</a:t>
            </a:r>
            <a:r>
              <a:rPr lang="lt-LT" dirty="0"/>
              <a:t>ė</a:t>
            </a:r>
            <a:r>
              <a:rPr lang="en-US" dirty="0"/>
              <a:t>s </a:t>
            </a:r>
            <a:r>
              <a:rPr lang="en-US" dirty="0" err="1"/>
              <a:t>aktai</a:t>
            </a:r>
            <a:r>
              <a:rPr lang="en-US" dirty="0"/>
              <a:t>, </a:t>
            </a:r>
            <a:r>
              <a:rPr lang="en-US" dirty="0" err="1"/>
              <a:t>reglamentuojantys</a:t>
            </a:r>
            <a:r>
              <a:rPr lang="lt-LT" dirty="0"/>
              <a:t> procesų įgyvendinimą</a:t>
            </a:r>
            <a:endParaRPr lang="en-US" dirty="0"/>
          </a:p>
        </p:txBody>
      </p:sp>
      <p:sp>
        <p:nvSpPr>
          <p:cNvPr id="3" name="Turinio vietos rezervavimo ženklas 2"/>
          <p:cNvSpPr>
            <a:spLocks noGrp="1"/>
          </p:cNvSpPr>
          <p:nvPr>
            <p:ph idx="1"/>
          </p:nvPr>
        </p:nvSpPr>
        <p:spPr/>
        <p:txBody>
          <a:bodyPr/>
          <a:lstStyle/>
          <a:p>
            <a:r>
              <a:rPr lang="lt-LT" dirty="0"/>
              <a:t>LR Švietimo, mokslo ir sporto ministro </a:t>
            </a:r>
            <a:r>
              <a:rPr lang="en-US" dirty="0"/>
              <a:t>2019-03-01 </a:t>
            </a:r>
            <a:r>
              <a:rPr lang="lt-LT" dirty="0"/>
              <a:t>įsakymas </a:t>
            </a:r>
            <a:r>
              <a:rPr lang="en-US" dirty="0" err="1"/>
              <a:t>Nr</a:t>
            </a:r>
            <a:r>
              <a:rPr lang="en-US" dirty="0"/>
              <a:t>. V – 187</a:t>
            </a:r>
            <a:r>
              <a:rPr lang="lt-LT" dirty="0"/>
              <a:t> „Dėl mokytojų, dirbančių pagal bendrojo ugdymo, profesinio mokymo ir neformaliojo švietimo programas (išskyrus ikimokyklinio ir priešmokyklinio ugdymo programas), darbo laiko grafiko sudarymo bendrųjų nuostatų patvirtinimo.</a:t>
            </a:r>
            <a:endParaRPr lang="en-US" dirty="0"/>
          </a:p>
        </p:txBody>
      </p:sp>
    </p:spTree>
    <p:extLst>
      <p:ext uri="{BB962C8B-B14F-4D97-AF65-F5344CB8AC3E}">
        <p14:creationId xmlns:p14="http://schemas.microsoft.com/office/powerpoint/2010/main" val="3636249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a:t>Mokykloje rengiami/koreguojami dokumentai</a:t>
            </a:r>
            <a:endParaRPr lang="en-US" dirty="0"/>
          </a:p>
        </p:txBody>
      </p:sp>
      <p:sp>
        <p:nvSpPr>
          <p:cNvPr id="3" name="Turinio vietos rezervavimo ženklas 2"/>
          <p:cNvSpPr>
            <a:spLocks noGrp="1"/>
          </p:cNvSpPr>
          <p:nvPr>
            <p:ph idx="1"/>
          </p:nvPr>
        </p:nvSpPr>
        <p:spPr/>
        <p:txBody>
          <a:bodyPr/>
          <a:lstStyle/>
          <a:p>
            <a:r>
              <a:rPr lang="lt-LT" dirty="0"/>
              <a:t>Darbo apmokėjimo sistema (ypač priimti susitarimus, kas turėtų atsirasti </a:t>
            </a:r>
            <a:r>
              <a:rPr lang="en-US" dirty="0"/>
              <a:t>2.2</a:t>
            </a:r>
            <a:r>
              <a:rPr lang="lt-LT" dirty="0"/>
              <a:t> punkte);</a:t>
            </a:r>
          </a:p>
          <a:p>
            <a:r>
              <a:rPr lang="lt-LT" dirty="0"/>
              <a:t>Gali keistis darbo sutartys, sutarčių</a:t>
            </a:r>
            <a:r>
              <a:rPr lang="en-US" dirty="0"/>
              <a:t> </a:t>
            </a:r>
            <a:r>
              <a:rPr lang="en-US" dirty="0" err="1"/>
              <a:t>priedai</a:t>
            </a:r>
            <a:r>
              <a:rPr lang="en-US" dirty="0"/>
              <a:t>, </a:t>
            </a:r>
            <a:r>
              <a:rPr lang="lt-LT" dirty="0"/>
              <a:t>atsirasti susitarimai dėl papildomų funkcijų atlikimo, veiklų iškėlimo virš etato;</a:t>
            </a:r>
          </a:p>
          <a:p>
            <a:r>
              <a:rPr lang="lt-LT" dirty="0"/>
              <a:t>Susitarimai kolektyvinėje sutartyje arba su Darbo taryba dėl valandų mokytojams paskirstymo (pvz. kaip skaičiuojamos bendruomenės valandos, nuotolinio darbo susitarimai ir pan.).</a:t>
            </a:r>
            <a:endParaRPr lang="en-US" dirty="0"/>
          </a:p>
        </p:txBody>
      </p:sp>
    </p:spTree>
    <p:extLst>
      <p:ext uri="{BB962C8B-B14F-4D97-AF65-F5344CB8AC3E}">
        <p14:creationId xmlns:p14="http://schemas.microsoft.com/office/powerpoint/2010/main" val="3995402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Pranešimas dėl darbo sąlygų pasikeitimo</a:t>
            </a:r>
            <a:endParaRPr lang="en-US" dirty="0"/>
          </a:p>
        </p:txBody>
      </p:sp>
      <p:sp>
        <p:nvSpPr>
          <p:cNvPr id="3" name="Turinio vietos rezervavimo ženklas 2"/>
          <p:cNvSpPr>
            <a:spLocks noGrp="1"/>
          </p:cNvSpPr>
          <p:nvPr>
            <p:ph idx="1"/>
          </p:nvPr>
        </p:nvSpPr>
        <p:spPr/>
        <p:txBody>
          <a:bodyPr/>
          <a:lstStyle/>
          <a:p>
            <a:r>
              <a:rPr lang="lt-LT" sz="2800" dirty="0"/>
              <a:t>Vadovautis LR Darbo kodeksu;</a:t>
            </a:r>
          </a:p>
          <a:p>
            <a:r>
              <a:rPr lang="en-US" sz="2800" dirty="0" err="1"/>
              <a:t>Reikalingas</a:t>
            </a:r>
            <a:r>
              <a:rPr lang="en-US" sz="2800" dirty="0"/>
              <a:t>, </a:t>
            </a:r>
            <a:r>
              <a:rPr lang="lt-LT" sz="2800" dirty="0"/>
              <a:t>jei yra struktūriniai darbo apmokėjimo pokyčiai, keičiasi etato dalis.</a:t>
            </a:r>
          </a:p>
          <a:p>
            <a:endParaRPr lang="en-US" dirty="0"/>
          </a:p>
        </p:txBody>
      </p:sp>
    </p:spTree>
    <p:extLst>
      <p:ext uri="{BB962C8B-B14F-4D97-AF65-F5344CB8AC3E}">
        <p14:creationId xmlns:p14="http://schemas.microsoft.com/office/powerpoint/2010/main" val="573111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Mokytojo darbo krūvio sandara</a:t>
            </a:r>
            <a:endParaRPr lang="en-US" dirty="0"/>
          </a:p>
        </p:txBody>
      </p:sp>
      <p:sp>
        <p:nvSpPr>
          <p:cNvPr id="3" name="Turinio vietos rezervavimo ženklas 2"/>
          <p:cNvSpPr>
            <a:spLocks noGrp="1"/>
          </p:cNvSpPr>
          <p:nvPr>
            <p:ph idx="1"/>
          </p:nvPr>
        </p:nvSpPr>
        <p:spPr/>
        <p:txBody>
          <a:bodyPr/>
          <a:lstStyle/>
          <a:p>
            <a:r>
              <a:rPr lang="lt-LT" dirty="0"/>
              <a:t>Nustato įstaigos vadovas;</a:t>
            </a:r>
          </a:p>
          <a:p>
            <a:r>
              <a:rPr lang="lt-LT" dirty="0"/>
              <a:t>Laikosi:</a:t>
            </a:r>
          </a:p>
          <a:p>
            <a:pPr marL="0" indent="0">
              <a:buNone/>
            </a:pPr>
            <a:r>
              <a:rPr lang="lt-LT" dirty="0"/>
              <a:t>Valstybės ir savivaldybių įstaigų darbuotojų darbo apmokėjimo įstatymo </a:t>
            </a:r>
            <a:r>
              <a:rPr lang="en-US" dirty="0"/>
              <a:t>5</a:t>
            </a:r>
            <a:r>
              <a:rPr lang="lt-LT" dirty="0"/>
              <a:t> priedo </a:t>
            </a:r>
            <a:r>
              <a:rPr lang="en-US" dirty="0"/>
              <a:t>7</a:t>
            </a:r>
            <a:r>
              <a:rPr lang="lt-LT" dirty="0"/>
              <a:t> punkto nuostatų;</a:t>
            </a:r>
          </a:p>
          <a:p>
            <a:pPr marL="0" indent="0">
              <a:buNone/>
            </a:pPr>
            <a:r>
              <a:rPr lang="lt-LT" dirty="0"/>
              <a:t>Aprašo, darbo apmokėjimo sistemos, suderintos su įstaigos darbo taryba ar profesine sąjunga, neviršija įstaigai skirtų asignavimų ugdymo reikmėms.</a:t>
            </a:r>
            <a:endParaRPr lang="en-US" dirty="0"/>
          </a:p>
        </p:txBody>
      </p:sp>
    </p:spTree>
    <p:extLst>
      <p:ext uri="{BB962C8B-B14F-4D97-AF65-F5344CB8AC3E}">
        <p14:creationId xmlns:p14="http://schemas.microsoft.com/office/powerpoint/2010/main" val="2464764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Mokytojo</a:t>
            </a:r>
            <a:r>
              <a:rPr lang="en-US" dirty="0"/>
              <a:t> </a:t>
            </a:r>
            <a:r>
              <a:rPr lang="en-US" dirty="0" err="1"/>
              <a:t>darbo</a:t>
            </a:r>
            <a:r>
              <a:rPr lang="en-US" dirty="0"/>
              <a:t> </a:t>
            </a:r>
            <a:r>
              <a:rPr lang="en-US" dirty="0" err="1"/>
              <a:t>kr</a:t>
            </a:r>
            <a:r>
              <a:rPr lang="lt-LT" dirty="0"/>
              <a:t>ū</a:t>
            </a:r>
            <a:r>
              <a:rPr lang="en-US" dirty="0" err="1"/>
              <a:t>vio</a:t>
            </a:r>
            <a:r>
              <a:rPr lang="en-US" dirty="0"/>
              <a:t> </a:t>
            </a:r>
            <a:r>
              <a:rPr lang="en-US" dirty="0" err="1"/>
              <a:t>sandara</a:t>
            </a:r>
            <a:endParaRPr lang="en-US" dirty="0"/>
          </a:p>
        </p:txBody>
      </p:sp>
      <p:sp>
        <p:nvSpPr>
          <p:cNvPr id="3" name="Turinio vietos rezervavimo ženklas 2"/>
          <p:cNvSpPr>
            <a:spLocks noGrp="1"/>
          </p:cNvSpPr>
          <p:nvPr>
            <p:ph idx="1"/>
          </p:nvPr>
        </p:nvSpPr>
        <p:spPr/>
        <p:txBody>
          <a:bodyPr>
            <a:normAutofit lnSpcReduction="10000"/>
          </a:bodyPr>
          <a:lstStyle/>
          <a:p>
            <a:r>
              <a:rPr lang="lt-LT" dirty="0"/>
              <a:t>Kontaktinių valandų skaičius mokytojo pareigybei per mokslo metus nustatomas pagal ugdymo planuose numatytas valandas:</a:t>
            </a:r>
          </a:p>
          <a:p>
            <a:r>
              <a:rPr lang="lt-LT" dirty="0"/>
              <a:t>neviršijant nustatyto maksimalaus kontaktinių valandų privalomiems dalykams pagal bendruosius ugdymo planus skaičiaus;</a:t>
            </a:r>
          </a:p>
          <a:p>
            <a:r>
              <a:rPr lang="lt-LT" dirty="0"/>
              <a:t>Neviršijant mokytojui, kurio darbo stažas iki  </a:t>
            </a:r>
            <a:r>
              <a:rPr lang="en-US" dirty="0"/>
              <a:t>2</a:t>
            </a:r>
            <a:r>
              <a:rPr lang="lt-LT" dirty="0"/>
              <a:t> metų, nustatyto </a:t>
            </a:r>
            <a:r>
              <a:rPr lang="lt-LT" dirty="0" err="1"/>
              <a:t>max</a:t>
            </a:r>
            <a:r>
              <a:rPr lang="lt-LT" dirty="0"/>
              <a:t> kontaktinių valandų skaičiaus;</a:t>
            </a:r>
          </a:p>
          <a:p>
            <a:r>
              <a:rPr lang="lt-LT" dirty="0"/>
              <a:t>Mokytojo, dirbančio </a:t>
            </a:r>
            <a:r>
              <a:rPr lang="lt-LT" dirty="0" err="1"/>
              <a:t>pgl</a:t>
            </a:r>
            <a:r>
              <a:rPr lang="lt-LT" dirty="0"/>
              <a:t> pradinio ugdymo programą, pareigybė formuojama, kai jam per metus skiriama </a:t>
            </a:r>
            <a:r>
              <a:rPr lang="en-US" dirty="0"/>
              <a:t>700 </a:t>
            </a:r>
            <a:r>
              <a:rPr lang="lt-LT" dirty="0"/>
              <a:t>ir daugiau kontaktinių valandų.</a:t>
            </a:r>
            <a:endParaRPr lang="en-US" dirty="0"/>
          </a:p>
        </p:txBody>
      </p:sp>
    </p:spTree>
    <p:extLst>
      <p:ext uri="{BB962C8B-B14F-4D97-AF65-F5344CB8AC3E}">
        <p14:creationId xmlns:p14="http://schemas.microsoft.com/office/powerpoint/2010/main" val="3103241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Mokytojo darbo krūvio sandara</a:t>
            </a:r>
            <a:endParaRPr lang="en-US" dirty="0"/>
          </a:p>
        </p:txBody>
      </p:sp>
      <p:sp>
        <p:nvSpPr>
          <p:cNvPr id="3" name="Turinio vietos rezervavimo ženklas 2"/>
          <p:cNvSpPr>
            <a:spLocks noGrp="1"/>
          </p:cNvSpPr>
          <p:nvPr>
            <p:ph idx="1"/>
          </p:nvPr>
        </p:nvSpPr>
        <p:spPr/>
        <p:txBody>
          <a:bodyPr>
            <a:normAutofit/>
          </a:bodyPr>
          <a:lstStyle/>
          <a:p>
            <a:pPr marL="0" indent="0" algn="just">
              <a:buNone/>
            </a:pPr>
            <a:r>
              <a:rPr lang="lt-LT" sz="2800" dirty="0"/>
              <a:t>Valandų, skirtų ugdomajai veiklai planuoti, pasiruošti pamokoms, mokinių mokymosi pasiekimams vertinti, skaičius mokytojui per mokslo metus nustatomas pagal Aprašo </a:t>
            </a:r>
            <a:r>
              <a:rPr lang="en-US" sz="2800" dirty="0"/>
              <a:t>1</a:t>
            </a:r>
            <a:r>
              <a:rPr lang="lt-LT" sz="2800" dirty="0"/>
              <a:t> priede nurodytą valandų skaičių (procentais nuo kontaktinių valandų), atsižvelgiant į įgyvendinamą programą, ugdymo ar mokymo sritį, dalyką ir į mokinių skaičių klasėje/grupėje.</a:t>
            </a:r>
          </a:p>
          <a:p>
            <a:endParaRPr lang="en-US" sz="2800" dirty="0"/>
          </a:p>
        </p:txBody>
      </p:sp>
    </p:spTree>
    <p:extLst>
      <p:ext uri="{BB962C8B-B14F-4D97-AF65-F5344CB8AC3E}">
        <p14:creationId xmlns:p14="http://schemas.microsoft.com/office/powerpoint/2010/main" val="239710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Mokytojo darbo krūvio sandara</a:t>
            </a:r>
            <a:endParaRPr lang="en-US" dirty="0"/>
          </a:p>
        </p:txBody>
      </p:sp>
      <p:sp>
        <p:nvSpPr>
          <p:cNvPr id="3" name="Turinio vietos rezervavimo ženklas 2"/>
          <p:cNvSpPr>
            <a:spLocks noGrp="1"/>
          </p:cNvSpPr>
          <p:nvPr>
            <p:ph idx="1"/>
          </p:nvPr>
        </p:nvSpPr>
        <p:spPr/>
        <p:txBody>
          <a:bodyPr>
            <a:normAutofit lnSpcReduction="10000"/>
          </a:bodyPr>
          <a:lstStyle/>
          <a:p>
            <a:pPr algn="just"/>
            <a:r>
              <a:rPr lang="lt-LT" dirty="0"/>
              <a:t>Valandų, skiriamų vadovauti klasei/grupei, skaičius mokytojo pareigybei per mokslo metus nustatomas pagal Aprašo </a:t>
            </a:r>
            <a:r>
              <a:rPr lang="en-US" dirty="0"/>
              <a:t>2 </a:t>
            </a:r>
            <a:r>
              <a:rPr lang="lt-LT" dirty="0"/>
              <a:t>priedą, atsižvelgiant į mokinių skaičių klasėje.</a:t>
            </a:r>
          </a:p>
          <a:p>
            <a:pPr algn="just"/>
            <a:r>
              <a:rPr lang="lt-LT" dirty="0"/>
              <a:t>Valandų, susijusių su profesiniu tobulėjimu ir veikla mokyklos bendruomenei, skaičius mokytojo pareigybei nustatomas atsižvelgiant į:</a:t>
            </a:r>
          </a:p>
          <a:p>
            <a:pPr algn="just">
              <a:buFontTx/>
              <a:buChar char="-"/>
            </a:pPr>
            <a:r>
              <a:rPr lang="lt-LT" dirty="0"/>
              <a:t>Minimalų valandų skaičių, skiriamą mokytojui privalomoms veikloms;</a:t>
            </a:r>
          </a:p>
          <a:p>
            <a:pPr algn="just">
              <a:buFontTx/>
              <a:buChar char="-"/>
            </a:pPr>
            <a:r>
              <a:rPr lang="lt-LT" dirty="0"/>
              <a:t>Valandų, kurios nėra privalomos kiekvienam mokytojui, bet skiriamos mokytojams individualiai (Aprašo </a:t>
            </a:r>
            <a:r>
              <a:rPr lang="en-US" dirty="0"/>
              <a:t>7.1 </a:t>
            </a:r>
            <a:r>
              <a:rPr lang="en-US" dirty="0" err="1"/>
              <a:t>papunktis</a:t>
            </a:r>
            <a:r>
              <a:rPr lang="en-US" dirty="0"/>
              <a:t>).</a:t>
            </a:r>
          </a:p>
        </p:txBody>
      </p:sp>
    </p:spTree>
    <p:extLst>
      <p:ext uri="{BB962C8B-B14F-4D97-AF65-F5344CB8AC3E}">
        <p14:creationId xmlns:p14="http://schemas.microsoft.com/office/powerpoint/2010/main" val="4247471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en-US" dirty="0" err="1"/>
              <a:t>Kvalifikacin</a:t>
            </a:r>
            <a:r>
              <a:rPr lang="lt-LT" dirty="0"/>
              <a:t>ė</a:t>
            </a:r>
            <a:r>
              <a:rPr lang="en-US" dirty="0"/>
              <a:t>s k</a:t>
            </a:r>
            <a:r>
              <a:rPr lang="lt-LT" dirty="0"/>
              <a:t>a</a:t>
            </a:r>
            <a:r>
              <a:rPr lang="en-US" dirty="0" err="1"/>
              <a:t>tegorijos</a:t>
            </a:r>
            <a:r>
              <a:rPr lang="en-US" dirty="0"/>
              <a:t> </a:t>
            </a:r>
            <a:r>
              <a:rPr lang="lt-LT" dirty="0"/>
              <a:t>į</a:t>
            </a:r>
            <a:r>
              <a:rPr lang="en-US" dirty="0"/>
              <a:t>taka</a:t>
            </a:r>
            <a:r>
              <a:rPr lang="lt-LT" dirty="0"/>
              <a:t> mokytojo darbo krūvio sandarai</a:t>
            </a:r>
            <a:endParaRPr lang="en-US" dirty="0"/>
          </a:p>
        </p:txBody>
      </p:sp>
      <p:sp>
        <p:nvSpPr>
          <p:cNvPr id="3" name="Turinio vietos rezervavimo ženklas 2"/>
          <p:cNvSpPr>
            <a:spLocks noGrp="1"/>
          </p:cNvSpPr>
          <p:nvPr>
            <p:ph idx="1"/>
          </p:nvPr>
        </p:nvSpPr>
        <p:spPr/>
        <p:txBody>
          <a:bodyPr/>
          <a:lstStyle/>
          <a:p>
            <a:pPr algn="just"/>
            <a:r>
              <a:rPr lang="lt-LT" dirty="0"/>
              <a:t>Vadovaujantis Mokytojų ir pagalbos mokiniui specialistų (išskyrus psichologus)  atestacijos nuostatuose nustatytomis veiklomis, kurias turi vykdyti atitinkamas kvalifikacines kategorijas įgiję mokytojai, rekomenduojama:</a:t>
            </a:r>
          </a:p>
          <a:p>
            <a:pPr algn="just"/>
            <a:r>
              <a:rPr lang="lt-LT" u="sng" dirty="0"/>
              <a:t>Mokytojams</a:t>
            </a:r>
            <a:r>
              <a:rPr lang="lt-LT" dirty="0"/>
              <a:t> skirti pakankamai laiko profesiniam tobulėjimui ir būtinų mokytojo profesijos kompetencijų įtvirtinimui;</a:t>
            </a:r>
          </a:p>
          <a:p>
            <a:pPr marL="0" indent="0">
              <a:buNone/>
            </a:pPr>
            <a:endParaRPr lang="en-US" dirty="0"/>
          </a:p>
        </p:txBody>
      </p:sp>
    </p:spTree>
    <p:extLst>
      <p:ext uri="{BB962C8B-B14F-4D97-AF65-F5344CB8AC3E}">
        <p14:creationId xmlns:p14="http://schemas.microsoft.com/office/powerpoint/2010/main" val="1892466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a:t>Kvalifikacinės kategorijos įtaka mokytojo darbo krūvio sandarai</a:t>
            </a:r>
            <a:endParaRPr lang="en-US" dirty="0"/>
          </a:p>
        </p:txBody>
      </p:sp>
      <p:sp>
        <p:nvSpPr>
          <p:cNvPr id="3" name="Turinio vietos rezervavimo ženklas 2"/>
          <p:cNvSpPr>
            <a:spLocks noGrp="1"/>
          </p:cNvSpPr>
          <p:nvPr>
            <p:ph idx="1"/>
          </p:nvPr>
        </p:nvSpPr>
        <p:spPr/>
        <p:txBody>
          <a:bodyPr/>
          <a:lstStyle/>
          <a:p>
            <a:pPr marL="0" indent="0">
              <a:buNone/>
            </a:pPr>
            <a:r>
              <a:rPr lang="lt-LT" u="sng" dirty="0"/>
              <a:t>Vyresniesiems mokytojams </a:t>
            </a:r>
            <a:r>
              <a:rPr lang="lt-LT" dirty="0"/>
              <a:t>– skirti valandų funkcijoms, susijusioms su veikla mokyklos bendruomenei, pagal jų kvalifikacinę kategoriją privalomoms veikloms:</a:t>
            </a:r>
          </a:p>
          <a:p>
            <a:r>
              <a:rPr lang="lt-LT" dirty="0"/>
              <a:t>Dalyvauti metodinėje veikloje;</a:t>
            </a:r>
          </a:p>
          <a:p>
            <a:r>
              <a:rPr lang="lt-LT" dirty="0"/>
              <a:t>Skleisti savo gerąją pedagoginio darbo patirtį įstaigoje;</a:t>
            </a:r>
          </a:p>
          <a:p>
            <a:endParaRPr lang="lt-LT" dirty="0"/>
          </a:p>
          <a:p>
            <a:endParaRPr lang="en-US" dirty="0"/>
          </a:p>
        </p:txBody>
      </p:sp>
    </p:spTree>
    <p:extLst>
      <p:ext uri="{BB962C8B-B14F-4D97-AF65-F5344CB8AC3E}">
        <p14:creationId xmlns:p14="http://schemas.microsoft.com/office/powerpoint/2010/main" val="743468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a:t>Kvalifikacinės kategorijos įtaka mokytojo darbo krūvio sandarai</a:t>
            </a:r>
            <a:endParaRPr lang="en-US" dirty="0"/>
          </a:p>
        </p:txBody>
      </p:sp>
      <p:sp>
        <p:nvSpPr>
          <p:cNvPr id="3" name="Turinio vietos rezervavimo ženklas 2"/>
          <p:cNvSpPr>
            <a:spLocks noGrp="1"/>
          </p:cNvSpPr>
          <p:nvPr>
            <p:ph idx="1"/>
          </p:nvPr>
        </p:nvSpPr>
        <p:spPr/>
        <p:txBody>
          <a:bodyPr>
            <a:normAutofit fontScale="92500"/>
          </a:bodyPr>
          <a:lstStyle/>
          <a:p>
            <a:r>
              <a:rPr lang="lt-LT" u="sng" dirty="0"/>
              <a:t>Mokytojams metodininkams </a:t>
            </a:r>
            <a:r>
              <a:rPr lang="lt-LT" dirty="0"/>
              <a:t>– skirti valandų funkcijoms, susijusioms su veikla mokyklos bendruomenei, pagal jų kvalifikacinę kategoriją privalomoms veikloms:</a:t>
            </a:r>
          </a:p>
          <a:p>
            <a:r>
              <a:rPr lang="lt-LT" dirty="0"/>
              <a:t>Rengti ir vykdyti mokyklos ir /ar regiono ugdymo projektus;</a:t>
            </a:r>
          </a:p>
          <a:p>
            <a:r>
              <a:rPr lang="lt-LT" dirty="0"/>
              <a:t>Analizuoti dalyko srities ugdymo rezultatus ir inicijuoti didaktinius pokyčius;</a:t>
            </a:r>
          </a:p>
          <a:p>
            <a:r>
              <a:rPr lang="lt-LT" dirty="0" err="1"/>
              <a:t>Mentorystei</a:t>
            </a:r>
            <a:r>
              <a:rPr lang="lt-LT" dirty="0"/>
              <a:t>;</a:t>
            </a:r>
          </a:p>
          <a:p>
            <a:r>
              <a:rPr lang="lt-LT" dirty="0"/>
              <a:t>Organizuoti ir vykdyti prevencines ir kitas programas;</a:t>
            </a:r>
          </a:p>
          <a:p>
            <a:r>
              <a:rPr lang="lt-LT" dirty="0"/>
              <a:t>Kitoms įstaigos poreikius atitinkančioms veikloms.</a:t>
            </a:r>
          </a:p>
          <a:p>
            <a:endParaRPr lang="en-US" dirty="0"/>
          </a:p>
        </p:txBody>
      </p:sp>
    </p:spTree>
    <p:extLst>
      <p:ext uri="{BB962C8B-B14F-4D97-AF65-F5344CB8AC3E}">
        <p14:creationId xmlns:p14="http://schemas.microsoft.com/office/powerpoint/2010/main" val="2577157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a:t>Kvalifikacinės kategorijos įtaka mokytojo darbo krūvio sandarai</a:t>
            </a:r>
            <a:endParaRPr lang="en-US" dirty="0"/>
          </a:p>
        </p:txBody>
      </p:sp>
      <p:sp>
        <p:nvSpPr>
          <p:cNvPr id="3" name="Turinio vietos rezervavimo ženklas 2"/>
          <p:cNvSpPr>
            <a:spLocks noGrp="1"/>
          </p:cNvSpPr>
          <p:nvPr>
            <p:ph idx="1"/>
          </p:nvPr>
        </p:nvSpPr>
        <p:spPr/>
        <p:txBody>
          <a:bodyPr>
            <a:normAutofit fontScale="92500"/>
          </a:bodyPr>
          <a:lstStyle/>
          <a:p>
            <a:r>
              <a:rPr lang="lt-LT" u="sng" dirty="0"/>
              <a:t>Mokytojams ekspertams </a:t>
            </a:r>
            <a:r>
              <a:rPr lang="lt-LT" dirty="0"/>
              <a:t>– skirti valandų funkcijoms, susijusioms su veikla mokyklos bendruomenei, pagal jų kvalifikacinę kategoriją privalomoms veikloms, sprendžiant sudėtingesnius uždavinius mokyklos, regiono ir/ar šalies švietimo kokybei gerinti:</a:t>
            </a:r>
          </a:p>
          <a:p>
            <a:r>
              <a:rPr lang="lt-LT" dirty="0"/>
              <a:t>Analizuoti, teikti grįžtamąjį ryšį ir vertinti kolegų veiklą;</a:t>
            </a:r>
          </a:p>
          <a:p>
            <a:r>
              <a:rPr lang="lt-LT" dirty="0"/>
              <a:t>Rengti mokymo priemones;</a:t>
            </a:r>
          </a:p>
          <a:p>
            <a:r>
              <a:rPr lang="lt-LT" dirty="0"/>
              <a:t>Vadovauti regiono ar šalies ugdymo projektams;</a:t>
            </a:r>
          </a:p>
          <a:p>
            <a:r>
              <a:rPr lang="lt-LT" dirty="0"/>
              <a:t> Rengti pedagoginių kompetencijų tobulinimo programas;</a:t>
            </a:r>
          </a:p>
          <a:p>
            <a:endParaRPr lang="en-US" dirty="0"/>
          </a:p>
        </p:txBody>
      </p:sp>
    </p:spTree>
    <p:extLst>
      <p:ext uri="{BB962C8B-B14F-4D97-AF65-F5344CB8AC3E}">
        <p14:creationId xmlns:p14="http://schemas.microsoft.com/office/powerpoint/2010/main" val="3585173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Mokytojams ekspertams – tęsinys:</a:t>
            </a:r>
            <a:endParaRPr lang="en-US" dirty="0"/>
          </a:p>
        </p:txBody>
      </p:sp>
      <p:sp>
        <p:nvSpPr>
          <p:cNvPr id="3" name="Turinio vietos rezervavimo ženklas 2"/>
          <p:cNvSpPr>
            <a:spLocks noGrp="1"/>
          </p:cNvSpPr>
          <p:nvPr>
            <p:ph idx="1"/>
          </p:nvPr>
        </p:nvSpPr>
        <p:spPr/>
        <p:txBody>
          <a:bodyPr/>
          <a:lstStyle/>
          <a:p>
            <a:r>
              <a:rPr lang="lt-LT" dirty="0"/>
              <a:t>Vadovauti studentų ar pradedančiųjų mokytojų praktikai;</a:t>
            </a:r>
          </a:p>
          <a:p>
            <a:r>
              <a:rPr lang="lt-LT" dirty="0"/>
              <a:t>Atstovauti įstaigai, dalyvauti darbo grupėse, renginiuose;</a:t>
            </a:r>
          </a:p>
          <a:p>
            <a:r>
              <a:rPr lang="lt-LT" dirty="0"/>
              <a:t>Organizuoti ir analizuoti ugdymo, mokymo ir mokymosi procesą;</a:t>
            </a:r>
          </a:p>
          <a:p>
            <a:r>
              <a:rPr lang="lt-LT" dirty="0"/>
              <a:t>Tirti pedagogines situacijas, naujas mokymosi strategijas ir jas taikyti;</a:t>
            </a:r>
          </a:p>
          <a:p>
            <a:r>
              <a:rPr lang="lt-LT" dirty="0"/>
              <a:t>Rengti ugdymo projektus, mokymo, mokymosi ir didaktines priemones;</a:t>
            </a:r>
          </a:p>
          <a:p>
            <a:r>
              <a:rPr lang="lt-LT" dirty="0"/>
              <a:t>Skleisti gerąją pedagoginio darbo patirtį įstaigoje, regione, šalyje.</a:t>
            </a:r>
            <a:endParaRPr lang="en-US" dirty="0"/>
          </a:p>
        </p:txBody>
      </p:sp>
    </p:spTree>
    <p:extLst>
      <p:ext uri="{BB962C8B-B14F-4D97-AF65-F5344CB8AC3E}">
        <p14:creationId xmlns:p14="http://schemas.microsoft.com/office/powerpoint/2010/main" val="952552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Mokytojo darbo krūvio sandara ...</a:t>
            </a:r>
            <a:endParaRPr lang="en-US" dirty="0"/>
          </a:p>
        </p:txBody>
      </p:sp>
      <p:sp>
        <p:nvSpPr>
          <p:cNvPr id="3" name="Turinio vietos rezervavimo ženklas 2"/>
          <p:cNvSpPr>
            <a:spLocks noGrp="1"/>
          </p:cNvSpPr>
          <p:nvPr>
            <p:ph idx="1"/>
          </p:nvPr>
        </p:nvSpPr>
        <p:spPr/>
        <p:txBody>
          <a:bodyPr>
            <a:normAutofit fontScale="92500" lnSpcReduction="10000"/>
          </a:bodyPr>
          <a:lstStyle/>
          <a:p>
            <a:r>
              <a:rPr lang="lt-LT" dirty="0"/>
              <a:t>... Įvertinus įstaigos poreikius bei finansines galimybes ir siejant su mokytojų darbo krūvio sandaros nustatymo kriterijais, kiekvienais metais gali keistis.</a:t>
            </a:r>
          </a:p>
          <a:p>
            <a:r>
              <a:rPr lang="lt-LT" dirty="0"/>
              <a:t>Atkreiptinas dėmesys – mokytojų, įgyvendinančių tą pačią programą, darbo krūvio sandara gali skirtis dėl:</a:t>
            </a:r>
          </a:p>
          <a:p>
            <a:r>
              <a:rPr lang="lt-LT" dirty="0"/>
              <a:t>Skirtingo darbo krūvio pasiskirstymo tarp darbo funkcijų;</a:t>
            </a:r>
          </a:p>
          <a:p>
            <a:r>
              <a:rPr lang="lt-LT" dirty="0"/>
              <a:t>Skirtingų kontaktinio ir nekontaktinio darbo proporcijų;</a:t>
            </a:r>
          </a:p>
          <a:p>
            <a:r>
              <a:rPr lang="lt-LT" dirty="0"/>
              <a:t>Įstaigos darbo apmokėjimo sistemoje sutartų kriterijų taikymo;</a:t>
            </a:r>
          </a:p>
          <a:p>
            <a:r>
              <a:rPr lang="lt-LT" dirty="0"/>
              <a:t>Mokytojo kompetencijų ir kt. aplinkybių.</a:t>
            </a:r>
            <a:endParaRPr lang="en-US" dirty="0"/>
          </a:p>
        </p:txBody>
      </p:sp>
    </p:spTree>
    <p:extLst>
      <p:ext uri="{BB962C8B-B14F-4D97-AF65-F5344CB8AC3E}">
        <p14:creationId xmlns:p14="http://schemas.microsoft.com/office/powerpoint/2010/main" val="2922112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Esminis pokytis – etato sandara</a:t>
            </a:r>
            <a:endParaRPr lang="en-US" dirty="0"/>
          </a:p>
        </p:txBody>
      </p:sp>
      <p:sp>
        <p:nvSpPr>
          <p:cNvPr id="3" name="Turinio vietos rezervavimo ženklas 2"/>
          <p:cNvSpPr>
            <a:spLocks noGrp="1"/>
          </p:cNvSpPr>
          <p:nvPr>
            <p:ph idx="1"/>
          </p:nvPr>
        </p:nvSpPr>
        <p:spPr/>
        <p:txBody>
          <a:bodyPr>
            <a:normAutofit/>
          </a:bodyPr>
          <a:lstStyle/>
          <a:p>
            <a:r>
              <a:rPr lang="lt-LT" dirty="0"/>
              <a:t>Dvi grupės darbo valandų:</a:t>
            </a:r>
          </a:p>
          <a:p>
            <a:pPr marL="0" indent="0">
              <a:buNone/>
            </a:pPr>
            <a:r>
              <a:rPr lang="en-US" dirty="0"/>
              <a:t>1. </a:t>
            </a:r>
            <a:r>
              <a:rPr lang="lt-LT" dirty="0"/>
              <a:t>Pamokoms, pasiruošimui, mokinių pasiekimų vertinimui, vadovavimui klasei – </a:t>
            </a:r>
            <a:r>
              <a:rPr lang="en-US" dirty="0"/>
              <a:t>1010 – 1410 val. per </a:t>
            </a:r>
            <a:r>
              <a:rPr lang="en-US" dirty="0" err="1"/>
              <a:t>metus</a:t>
            </a:r>
            <a:r>
              <a:rPr lang="en-US" dirty="0"/>
              <a:t>.</a:t>
            </a:r>
            <a:endParaRPr lang="lt-LT" dirty="0"/>
          </a:p>
          <a:p>
            <a:pPr marL="0" indent="0">
              <a:buNone/>
            </a:pPr>
            <a:r>
              <a:rPr lang="en-US" dirty="0"/>
              <a:t>2. </a:t>
            </a:r>
            <a:r>
              <a:rPr lang="lt-LT" dirty="0"/>
              <a:t>Veikloms m</a:t>
            </a:r>
            <a:r>
              <a:rPr lang="en-US" dirty="0"/>
              <a:t>o</a:t>
            </a:r>
            <a:r>
              <a:rPr lang="lt-LT" dirty="0" err="1"/>
              <a:t>kyklos</a:t>
            </a:r>
            <a:r>
              <a:rPr lang="lt-LT" dirty="0"/>
              <a:t> bendruomenei ir profesiniam tobulėjimui -</a:t>
            </a:r>
            <a:r>
              <a:rPr lang="en-US" dirty="0"/>
              <a:t>102 – 502 </a:t>
            </a:r>
            <a:r>
              <a:rPr lang="en-US" dirty="0" err="1"/>
              <a:t>valand</a:t>
            </a:r>
            <a:r>
              <a:rPr lang="lt-LT" dirty="0" err="1"/>
              <a:t>os</a:t>
            </a:r>
            <a:r>
              <a:rPr lang="en-US" dirty="0"/>
              <a:t> per </a:t>
            </a:r>
            <a:r>
              <a:rPr lang="en-US" dirty="0" err="1"/>
              <a:t>metus</a:t>
            </a:r>
            <a:r>
              <a:rPr lang="lt-LT" dirty="0"/>
              <a:t> </a:t>
            </a:r>
            <a:r>
              <a:rPr lang="en-US" dirty="0"/>
              <a:t>;</a:t>
            </a:r>
            <a:endParaRPr lang="lt-LT" dirty="0"/>
          </a:p>
          <a:p>
            <a:pPr marL="0" indent="0">
              <a:buNone/>
            </a:pPr>
            <a:r>
              <a:rPr lang="lt-LT" dirty="0"/>
              <a:t>Vadovavimo klasei valandos diferencijuojamos pagal klasių dydį: </a:t>
            </a:r>
            <a:r>
              <a:rPr lang="en-US" dirty="0"/>
              <a:t>152 – 180 – 210 (</a:t>
            </a:r>
            <a:r>
              <a:rPr lang="en-US" dirty="0" err="1"/>
              <a:t>atsi</a:t>
            </a:r>
            <a:r>
              <a:rPr lang="lt-LT" dirty="0"/>
              <a:t>ž</a:t>
            </a:r>
            <a:r>
              <a:rPr lang="en-US" dirty="0" err="1"/>
              <a:t>velgiant</a:t>
            </a:r>
            <a:r>
              <a:rPr lang="en-US" dirty="0"/>
              <a:t> </a:t>
            </a:r>
            <a:r>
              <a:rPr lang="lt-LT" dirty="0"/>
              <a:t>į</a:t>
            </a:r>
            <a:r>
              <a:rPr lang="en-US" dirty="0"/>
              <a:t> </a:t>
            </a:r>
            <a:r>
              <a:rPr lang="lt-LT" dirty="0"/>
              <a:t>į</a:t>
            </a:r>
            <a:r>
              <a:rPr lang="en-US" dirty="0" err="1"/>
              <a:t>staigos</a:t>
            </a:r>
            <a:r>
              <a:rPr lang="en-US" dirty="0"/>
              <a:t> </a:t>
            </a:r>
            <a:r>
              <a:rPr lang="en-US" dirty="0" err="1"/>
              <a:t>biud</a:t>
            </a:r>
            <a:r>
              <a:rPr lang="lt-LT" dirty="0"/>
              <a:t>ž</a:t>
            </a:r>
            <a:r>
              <a:rPr lang="en-US" dirty="0"/>
              <a:t>et</a:t>
            </a:r>
            <a:r>
              <a:rPr lang="lt-LT" dirty="0"/>
              <a:t>ą</a:t>
            </a:r>
            <a:r>
              <a:rPr lang="en-US" dirty="0"/>
              <a:t>).</a:t>
            </a:r>
          </a:p>
        </p:txBody>
      </p:sp>
    </p:spTree>
    <p:extLst>
      <p:ext uri="{BB962C8B-B14F-4D97-AF65-F5344CB8AC3E}">
        <p14:creationId xmlns:p14="http://schemas.microsoft.com/office/powerpoint/2010/main" val="3072917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a:t> </a:t>
            </a:r>
            <a:r>
              <a:rPr lang="en-US" dirty="0" err="1"/>
              <a:t>Pamokos</a:t>
            </a:r>
            <a:r>
              <a:rPr lang="en-US" dirty="0"/>
              <a:t> + </a:t>
            </a:r>
            <a:r>
              <a:rPr lang="en-US" dirty="0" err="1"/>
              <a:t>pasiruo</a:t>
            </a:r>
            <a:r>
              <a:rPr lang="lt-LT" dirty="0" err="1"/>
              <a:t>šimas</a:t>
            </a:r>
            <a:r>
              <a:rPr lang="en-US" dirty="0"/>
              <a:t> </a:t>
            </a:r>
          </a:p>
        </p:txBody>
      </p:sp>
      <p:sp>
        <p:nvSpPr>
          <p:cNvPr id="3" name="Turinio vietos rezervavimo ženklas 2"/>
          <p:cNvSpPr>
            <a:spLocks noGrp="1"/>
          </p:cNvSpPr>
          <p:nvPr>
            <p:ph idx="1"/>
          </p:nvPr>
        </p:nvSpPr>
        <p:spPr/>
        <p:txBody>
          <a:bodyPr>
            <a:normAutofit/>
          </a:bodyPr>
          <a:lstStyle/>
          <a:p>
            <a:r>
              <a:rPr lang="lt-LT" dirty="0"/>
              <a:t>Pasiruošimo </a:t>
            </a:r>
            <a:r>
              <a:rPr lang="en-US" dirty="0" err="1"/>
              <a:t>pamokoms</a:t>
            </a:r>
            <a:r>
              <a:rPr lang="en-US" dirty="0"/>
              <a:t> </a:t>
            </a:r>
            <a:r>
              <a:rPr lang="en-US" dirty="0" err="1"/>
              <a:t>ir</a:t>
            </a:r>
            <a:r>
              <a:rPr lang="en-US" dirty="0"/>
              <a:t> </a:t>
            </a:r>
            <a:r>
              <a:rPr lang="en-US" dirty="0" err="1"/>
              <a:t>mokini</a:t>
            </a:r>
            <a:r>
              <a:rPr lang="lt-LT" dirty="0"/>
              <a:t>ų</a:t>
            </a:r>
            <a:r>
              <a:rPr lang="en-US" dirty="0"/>
              <a:t> </a:t>
            </a:r>
            <a:r>
              <a:rPr lang="en-US" dirty="0" err="1"/>
              <a:t>pasiekim</a:t>
            </a:r>
            <a:r>
              <a:rPr lang="lt-LT" dirty="0"/>
              <a:t>ų</a:t>
            </a:r>
            <a:r>
              <a:rPr lang="en-US" dirty="0"/>
              <a:t> </a:t>
            </a:r>
            <a:r>
              <a:rPr lang="en-US" dirty="0" err="1"/>
              <a:t>vertinimo</a:t>
            </a:r>
            <a:r>
              <a:rPr lang="en-US" dirty="0"/>
              <a:t> </a:t>
            </a:r>
            <a:r>
              <a:rPr lang="lt-LT" dirty="0"/>
              <a:t>procentas aptariamas darbo krūvio sandaros dokumente </a:t>
            </a:r>
            <a:r>
              <a:rPr lang="en-US" dirty="0"/>
              <a:t>- 1 </a:t>
            </a:r>
            <a:r>
              <a:rPr lang="en-US" dirty="0" err="1"/>
              <a:t>priedas</a:t>
            </a:r>
            <a:r>
              <a:rPr lang="lt-LT" dirty="0"/>
              <a:t> (</a:t>
            </a:r>
            <a:r>
              <a:rPr lang="en-US" dirty="0"/>
              <a:t>40 – 60</a:t>
            </a:r>
            <a:r>
              <a:rPr lang="lt-LT" dirty="0"/>
              <a:t> proc. nuo kontakto).</a:t>
            </a:r>
            <a:r>
              <a:rPr lang="en-US" dirty="0"/>
              <a:t> </a:t>
            </a:r>
          </a:p>
          <a:p>
            <a:r>
              <a:rPr lang="en-US" dirty="0" err="1"/>
              <a:t>Atkreiptinas</a:t>
            </a:r>
            <a:r>
              <a:rPr lang="en-US" dirty="0"/>
              <a:t> d</a:t>
            </a:r>
            <a:r>
              <a:rPr lang="lt-LT" dirty="0"/>
              <a:t>ė</a:t>
            </a:r>
            <a:r>
              <a:rPr lang="en-US" dirty="0" err="1"/>
              <a:t>mesys</a:t>
            </a:r>
            <a:r>
              <a:rPr lang="lt-LT" dirty="0"/>
              <a:t> – mokytojui dalykininkui, dirbančiam pradinėse klasėse, pasiruošimas pamokoms skaičiuojamas kaip pradinio ugdymo pedagogui </a:t>
            </a:r>
            <a:r>
              <a:rPr lang="en-US" dirty="0"/>
              <a:t>(</a:t>
            </a:r>
            <a:r>
              <a:rPr lang="lt-LT" dirty="0"/>
              <a:t>reglamentuota dokumente).</a:t>
            </a:r>
          </a:p>
          <a:p>
            <a:r>
              <a:rPr lang="lt-LT" dirty="0"/>
              <a:t>Pamokoms skiriama </a:t>
            </a:r>
            <a:r>
              <a:rPr lang="en-US" dirty="0" err="1"/>
              <a:t>iki</a:t>
            </a:r>
            <a:r>
              <a:rPr lang="en-US" dirty="0"/>
              <a:t> 24savaitini</a:t>
            </a:r>
            <a:r>
              <a:rPr lang="lt-LT" dirty="0"/>
              <a:t>ų</a:t>
            </a:r>
            <a:r>
              <a:rPr lang="en-US" dirty="0"/>
              <a:t>/888 </a:t>
            </a:r>
            <a:r>
              <a:rPr lang="en-US" dirty="0" err="1"/>
              <a:t>metini</a:t>
            </a:r>
            <a:r>
              <a:rPr lang="lt-LT" dirty="0"/>
              <a:t>ų</a:t>
            </a:r>
            <a:r>
              <a:rPr lang="en-US" dirty="0"/>
              <a:t> </a:t>
            </a:r>
            <a:r>
              <a:rPr lang="en-US" dirty="0" err="1"/>
              <a:t>valand</a:t>
            </a:r>
            <a:r>
              <a:rPr lang="lt-LT" dirty="0"/>
              <a:t>ų.</a:t>
            </a:r>
            <a:r>
              <a:rPr lang="en-US" dirty="0"/>
              <a:t> </a:t>
            </a:r>
            <a:r>
              <a:rPr lang="lt-LT" dirty="0"/>
              <a:t>Galimos išimtys.</a:t>
            </a:r>
          </a:p>
        </p:txBody>
      </p:sp>
    </p:spTree>
    <p:extLst>
      <p:ext uri="{BB962C8B-B14F-4D97-AF65-F5344CB8AC3E}">
        <p14:creationId xmlns:p14="http://schemas.microsoft.com/office/powerpoint/2010/main" val="1280337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en-US" dirty="0" err="1"/>
              <a:t>Susitarimas</a:t>
            </a:r>
            <a:r>
              <a:rPr lang="en-US" dirty="0"/>
              <a:t> d</a:t>
            </a:r>
            <a:r>
              <a:rPr lang="lt-LT" dirty="0" err="1"/>
              <a:t>ėl</a:t>
            </a:r>
            <a:r>
              <a:rPr lang="lt-LT" dirty="0"/>
              <a:t> kvalifikacijos kėlimo laiko</a:t>
            </a:r>
            <a:endParaRPr lang="en-US" dirty="0"/>
          </a:p>
        </p:txBody>
      </p:sp>
      <p:sp>
        <p:nvSpPr>
          <p:cNvPr id="3" name="Turinio vietos rezervavimo ženklas 2"/>
          <p:cNvSpPr>
            <a:spLocks noGrp="1"/>
          </p:cNvSpPr>
          <p:nvPr>
            <p:ph idx="1"/>
          </p:nvPr>
        </p:nvSpPr>
        <p:spPr/>
        <p:txBody>
          <a:bodyPr/>
          <a:lstStyle/>
          <a:p>
            <a:r>
              <a:rPr lang="lt-LT" dirty="0"/>
              <a:t>Mokykloje </a:t>
            </a:r>
            <a:r>
              <a:rPr lang="lt-LT" dirty="0">
                <a:solidFill>
                  <a:srgbClr val="FF0000"/>
                </a:solidFill>
              </a:rPr>
              <a:t>susitariama </a:t>
            </a:r>
            <a:r>
              <a:rPr lang="lt-LT" dirty="0"/>
              <a:t>dėl kvalifikacijos kėlimo laiko </a:t>
            </a:r>
            <a:r>
              <a:rPr lang="lt-LT" dirty="0" err="1"/>
              <a:t>paski</a:t>
            </a:r>
            <a:r>
              <a:rPr lang="en-US" dirty="0"/>
              <a:t>r</a:t>
            </a:r>
            <a:r>
              <a:rPr lang="lt-LT" dirty="0" err="1"/>
              <a:t>stymo</a:t>
            </a:r>
            <a:r>
              <a:rPr lang="lt-LT" dirty="0"/>
              <a:t>;</a:t>
            </a:r>
          </a:p>
          <a:p>
            <a:r>
              <a:rPr lang="lt-LT" dirty="0"/>
              <a:t>Susitariame, kad pavyzdžiui, </a:t>
            </a:r>
            <a:r>
              <a:rPr lang="en-US" dirty="0"/>
              <a:t>3</a:t>
            </a:r>
            <a:r>
              <a:rPr lang="lt-LT" dirty="0"/>
              <a:t> kvalifikacijos kėlimo dienas metų eigoje mokytojas panaudos mokinių atostogų metu, o likusias </a:t>
            </a:r>
            <a:r>
              <a:rPr lang="en-US" dirty="0"/>
              <a:t>2</a:t>
            </a:r>
            <a:r>
              <a:rPr lang="lt-LT" dirty="0"/>
              <a:t> – suteikiame mokytojui galimybę kelti kvalifikaciją pamokų laike.</a:t>
            </a:r>
          </a:p>
          <a:p>
            <a:r>
              <a:rPr lang="en-US" dirty="0" err="1"/>
              <a:t>Pavyzd</a:t>
            </a:r>
            <a:r>
              <a:rPr lang="lt-LT" dirty="0"/>
              <a:t>ž</a:t>
            </a:r>
            <a:r>
              <a:rPr lang="en-US" dirty="0" err="1"/>
              <a:t>iui</a:t>
            </a:r>
            <a:r>
              <a:rPr lang="en-US" dirty="0"/>
              <a:t>, </a:t>
            </a:r>
            <a:r>
              <a:rPr lang="lt-LT" dirty="0"/>
              <a:t>susitariama, </a:t>
            </a:r>
            <a:r>
              <a:rPr lang="en-US" dirty="0"/>
              <a:t>j</a:t>
            </a:r>
            <a:r>
              <a:rPr lang="lt-LT" dirty="0"/>
              <a:t>ei mokytojas dirba per kelias darbovietes: A mokykla, B mokykla – kurioje didesnė etato dalis, ten ir kvalifikacijos kėlimui skirtų dienų daugiau.</a:t>
            </a:r>
          </a:p>
        </p:txBody>
      </p:sp>
    </p:spTree>
    <p:extLst>
      <p:ext uri="{BB962C8B-B14F-4D97-AF65-F5344CB8AC3E}">
        <p14:creationId xmlns:p14="http://schemas.microsoft.com/office/powerpoint/2010/main" val="2912073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Darbo</a:t>
            </a:r>
            <a:r>
              <a:rPr lang="en-US" dirty="0"/>
              <a:t> </a:t>
            </a:r>
            <a:r>
              <a:rPr lang="en-US" dirty="0" err="1"/>
              <a:t>grafikas</a:t>
            </a:r>
            <a:r>
              <a:rPr lang="en-US" dirty="0"/>
              <a:t>/</a:t>
            </a:r>
            <a:r>
              <a:rPr lang="en-US" dirty="0" err="1"/>
              <a:t>darbo</a:t>
            </a:r>
            <a:r>
              <a:rPr lang="en-US" dirty="0"/>
              <a:t> </a:t>
            </a:r>
            <a:r>
              <a:rPr lang="en-US" dirty="0" err="1"/>
              <a:t>laikas</a:t>
            </a:r>
            <a:endParaRPr lang="en-US" dirty="0"/>
          </a:p>
        </p:txBody>
      </p:sp>
      <p:sp>
        <p:nvSpPr>
          <p:cNvPr id="3" name="Turinio vietos rezervavimo ženklas 2"/>
          <p:cNvSpPr>
            <a:spLocks noGrp="1"/>
          </p:cNvSpPr>
          <p:nvPr>
            <p:ph idx="1"/>
          </p:nvPr>
        </p:nvSpPr>
        <p:spPr/>
        <p:txBody>
          <a:bodyPr>
            <a:normAutofit lnSpcReduction="10000"/>
          </a:bodyPr>
          <a:lstStyle/>
          <a:p>
            <a:r>
              <a:rPr lang="en-US" dirty="0" err="1"/>
              <a:t>Sudarant</a:t>
            </a:r>
            <a:r>
              <a:rPr lang="en-US" dirty="0"/>
              <a:t> </a:t>
            </a:r>
            <a:r>
              <a:rPr lang="en-US" dirty="0" err="1"/>
              <a:t>darbo</a:t>
            </a:r>
            <a:r>
              <a:rPr lang="en-US" dirty="0"/>
              <a:t> </a:t>
            </a:r>
            <a:r>
              <a:rPr lang="en-US" dirty="0" err="1"/>
              <a:t>grafik</a:t>
            </a:r>
            <a:r>
              <a:rPr lang="lt-LT" dirty="0"/>
              <a:t>ą</a:t>
            </a:r>
            <a:r>
              <a:rPr lang="en-US" dirty="0"/>
              <a:t> </a:t>
            </a:r>
            <a:r>
              <a:rPr lang="en-US" dirty="0" err="1"/>
              <a:t>turi</a:t>
            </a:r>
            <a:r>
              <a:rPr lang="en-US" dirty="0"/>
              <a:t> b</a:t>
            </a:r>
            <a:r>
              <a:rPr lang="lt-LT" dirty="0"/>
              <a:t>ū</a:t>
            </a:r>
            <a:r>
              <a:rPr lang="en-US" dirty="0" err="1"/>
              <a:t>ti</a:t>
            </a:r>
            <a:r>
              <a:rPr lang="en-US" dirty="0"/>
              <a:t> </a:t>
            </a:r>
            <a:r>
              <a:rPr lang="lt-LT" dirty="0"/>
              <a:t>užtikrinami maksimaliojo darbo laiko (Darbo kodekso 114 str.) ir minimaliojo poilsio laiko (Darbo  kodekso 122 str.) reikalavimai;</a:t>
            </a:r>
          </a:p>
          <a:p>
            <a:r>
              <a:rPr lang="lt-LT" dirty="0"/>
              <a:t>Grafike nurodoma darbo pradžia, pabaiga, pietų pertrauka, kuri suteikiama ne vėliau kaip 5 valandų darbo;</a:t>
            </a:r>
          </a:p>
          <a:p>
            <a:r>
              <a:rPr lang="lt-LT" dirty="0"/>
              <a:t>Atkreiptinas dėmesys - kai dėl ugdymo proceso ypatumų mokytojui negalima suteikti pertraukos pailsėti ir pavalgyti, jam suteikiama galimybė pavalgyti darbo laiku;</a:t>
            </a:r>
          </a:p>
          <a:p>
            <a:endParaRPr lang="en-US" dirty="0"/>
          </a:p>
        </p:txBody>
      </p:sp>
    </p:spTree>
    <p:extLst>
      <p:ext uri="{BB962C8B-B14F-4D97-AF65-F5344CB8AC3E}">
        <p14:creationId xmlns:p14="http://schemas.microsoft.com/office/powerpoint/2010/main" val="1364737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Darbo grafikas/nuotolio veiklos</a:t>
            </a:r>
            <a:endParaRPr lang="en-US" dirty="0"/>
          </a:p>
        </p:txBody>
      </p:sp>
      <p:sp>
        <p:nvSpPr>
          <p:cNvPr id="3" name="Turinio vietos rezervavimo ženklas 2"/>
          <p:cNvSpPr>
            <a:spLocks noGrp="1"/>
          </p:cNvSpPr>
          <p:nvPr>
            <p:ph idx="1"/>
          </p:nvPr>
        </p:nvSpPr>
        <p:spPr/>
        <p:txBody>
          <a:bodyPr>
            <a:normAutofit lnSpcReduction="10000"/>
          </a:bodyPr>
          <a:lstStyle/>
          <a:p>
            <a:pPr algn="just"/>
            <a:r>
              <a:rPr lang="lt-LT" dirty="0"/>
              <a:t>Mokytojo darbo laiko normos dalis, atliekama nuotoliniu būdu, darbo grafike </a:t>
            </a:r>
            <a:r>
              <a:rPr lang="lt-LT" dirty="0">
                <a:solidFill>
                  <a:srgbClr val="FF0000"/>
                </a:solidFill>
              </a:rPr>
              <a:t>gali būti </a:t>
            </a:r>
            <a:r>
              <a:rPr lang="lt-LT" dirty="0">
                <a:solidFill>
                  <a:schemeClr val="tx1"/>
                </a:solidFill>
              </a:rPr>
              <a:t>nenurodoma, ji apskaičiuojama darbdavio nustatyta tvarka.</a:t>
            </a:r>
          </a:p>
          <a:p>
            <a:pPr algn="just"/>
            <a:r>
              <a:rPr lang="lt-LT" dirty="0">
                <a:solidFill>
                  <a:schemeClr val="tx1"/>
                </a:solidFill>
              </a:rPr>
              <a:t>Šį darbo laiką mokytojas skirsto savo nuožiūra, nepažeisdamas maksimaliųjų darbo ir minimaliųjų poilsio laiko reikalavimų.</a:t>
            </a:r>
          </a:p>
          <a:p>
            <a:pPr algn="just"/>
            <a:r>
              <a:rPr lang="lt-LT" dirty="0">
                <a:solidFill>
                  <a:schemeClr val="tx1"/>
                </a:solidFill>
              </a:rPr>
              <a:t>Dirbti nuotoliniu būdu skiriama darbuotojo prašymu arba šalių susitarimu, vadovaujantis DK 52 straipsniu. </a:t>
            </a:r>
          </a:p>
          <a:p>
            <a:pPr algn="just"/>
            <a:r>
              <a:rPr lang="lt-LT" dirty="0">
                <a:solidFill>
                  <a:schemeClr val="tx1"/>
                </a:solidFill>
              </a:rPr>
              <a:t>Rekomenduojama nuotolinio darbo organizavimo formą taikyti mokytojo funkcijoms, kurios gali būti atliekamos, kitoje, negu darbovietė yra, vietoje.</a:t>
            </a:r>
            <a:endParaRPr lang="en-US" dirty="0">
              <a:solidFill>
                <a:schemeClr val="tx1"/>
              </a:solidFill>
            </a:endParaRPr>
          </a:p>
        </p:txBody>
      </p:sp>
    </p:spTree>
    <p:extLst>
      <p:ext uri="{BB962C8B-B14F-4D97-AF65-F5344CB8AC3E}">
        <p14:creationId xmlns:p14="http://schemas.microsoft.com/office/powerpoint/2010/main" val="528414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Lankstus darbo grafikas</a:t>
            </a:r>
            <a:endParaRPr lang="en-US" dirty="0"/>
          </a:p>
        </p:txBody>
      </p:sp>
      <p:sp>
        <p:nvSpPr>
          <p:cNvPr id="3" name="Turinio vietos rezervavimo ženklas 2"/>
          <p:cNvSpPr>
            <a:spLocks noGrp="1"/>
          </p:cNvSpPr>
          <p:nvPr>
            <p:ph idx="1"/>
          </p:nvPr>
        </p:nvSpPr>
        <p:spPr/>
        <p:txBody>
          <a:bodyPr/>
          <a:lstStyle/>
          <a:p>
            <a:r>
              <a:rPr lang="lt-LT" dirty="0"/>
              <a:t>Taikant šį grafiką, darbdavys nustato fiksuotas darbo dienos valandas, kuriomis darbuotojas privalo dirbti darbovietėje.</a:t>
            </a:r>
          </a:p>
          <a:p>
            <a:r>
              <a:rPr lang="lt-LT" dirty="0"/>
              <a:t>Tokiu atveju pamokų tvarkaraštis gali būti darbo grafiku, o kitus darbus mokytojas gali dirbti nuotoliniu būdu.</a:t>
            </a:r>
          </a:p>
          <a:p>
            <a:r>
              <a:rPr lang="lt-LT" dirty="0"/>
              <a:t>Svarbu sprendimą dėl lankstaus darbo grafiko ir nuotolinio darbo įteisinti.</a:t>
            </a:r>
          </a:p>
          <a:p>
            <a:r>
              <a:rPr lang="lt-LT" dirty="0"/>
              <a:t>Rekomenduojama susitarimą patvirtinti: Darbo taryboje, </a:t>
            </a:r>
            <a:r>
              <a:rPr lang="en-US" dirty="0" err="1"/>
              <a:t>kolektyvin</a:t>
            </a:r>
            <a:r>
              <a:rPr lang="lt-LT" dirty="0"/>
              <a:t>ė</a:t>
            </a:r>
            <a:r>
              <a:rPr lang="en-US" dirty="0"/>
              <a:t>je </a:t>
            </a:r>
            <a:r>
              <a:rPr lang="en-US" dirty="0" err="1"/>
              <a:t>sutartyje</a:t>
            </a:r>
            <a:r>
              <a:rPr lang="lt-LT" dirty="0"/>
              <a:t> mokytojų susirinkime.</a:t>
            </a:r>
            <a:endParaRPr lang="en-US" dirty="0"/>
          </a:p>
        </p:txBody>
      </p:sp>
    </p:spTree>
    <p:extLst>
      <p:ext uri="{BB962C8B-B14F-4D97-AF65-F5344CB8AC3E}">
        <p14:creationId xmlns:p14="http://schemas.microsoft.com/office/powerpoint/2010/main" val="2565087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Atkreiptinas dėmesys</a:t>
            </a:r>
            <a:endParaRPr lang="en-US" dirty="0"/>
          </a:p>
        </p:txBody>
      </p:sp>
      <p:sp>
        <p:nvSpPr>
          <p:cNvPr id="3" name="Turinio vietos rezervavimo ženklas 2"/>
          <p:cNvSpPr>
            <a:spLocks noGrp="1"/>
          </p:cNvSpPr>
          <p:nvPr>
            <p:ph idx="1"/>
          </p:nvPr>
        </p:nvSpPr>
        <p:spPr/>
        <p:txBody>
          <a:bodyPr/>
          <a:lstStyle/>
          <a:p>
            <a:pPr algn="just"/>
            <a:r>
              <a:rPr lang="lt-LT" sz="2800" dirty="0"/>
              <a:t>Darbo grafikas ir darbo laiko apskaitos žiniaraštis (tabelis) yra skirtingi dokumentai, todėl gali nesutapti. </a:t>
            </a:r>
          </a:p>
          <a:p>
            <a:pPr algn="just"/>
            <a:r>
              <a:rPr lang="lt-LT" sz="2800" dirty="0"/>
              <a:t>Darbo grafikas yra planas, kaip darbuotojas turi dirbti. </a:t>
            </a:r>
          </a:p>
          <a:p>
            <a:pPr algn="just"/>
            <a:r>
              <a:rPr lang="lt-LT" sz="2800" dirty="0"/>
              <a:t>Darbo laiko apskaitos žiniaraštis yra fakto įtvirtinimas, kaip darbuotojas dirbo.</a:t>
            </a:r>
          </a:p>
          <a:p>
            <a:pPr algn="just"/>
            <a:endParaRPr lang="lt-LT" sz="2800" dirty="0"/>
          </a:p>
          <a:p>
            <a:pPr algn="just"/>
            <a:endParaRPr lang="en-US" dirty="0"/>
          </a:p>
        </p:txBody>
      </p:sp>
    </p:spTree>
    <p:extLst>
      <p:ext uri="{BB962C8B-B14F-4D97-AF65-F5344CB8AC3E}">
        <p14:creationId xmlns:p14="http://schemas.microsoft.com/office/powerpoint/2010/main" val="2273916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Nuotolinis darbas</a:t>
            </a:r>
            <a:endParaRPr lang="en-US" dirty="0"/>
          </a:p>
        </p:txBody>
      </p:sp>
      <p:sp>
        <p:nvSpPr>
          <p:cNvPr id="3" name="Turinio vietos rezervavimo ženklas 2"/>
          <p:cNvSpPr>
            <a:spLocks noGrp="1"/>
          </p:cNvSpPr>
          <p:nvPr>
            <p:ph idx="1"/>
          </p:nvPr>
        </p:nvSpPr>
        <p:spPr/>
        <p:txBody>
          <a:bodyPr/>
          <a:lstStyle/>
          <a:p>
            <a:r>
              <a:rPr lang="lt-LT" dirty="0"/>
              <a:t>Nuotolinio darbo tvarka mokykloje;</a:t>
            </a:r>
          </a:p>
          <a:p>
            <a:r>
              <a:rPr lang="lt-LT" dirty="0"/>
              <a:t>DK </a:t>
            </a:r>
            <a:r>
              <a:rPr lang="en-US" dirty="0"/>
              <a:t>52</a:t>
            </a:r>
            <a:r>
              <a:rPr lang="lt-LT" dirty="0"/>
              <a:t> straipsnis;</a:t>
            </a:r>
          </a:p>
          <a:p>
            <a:r>
              <a:rPr lang="lt-LT" dirty="0"/>
              <a:t>Darbuotojas jam priskirtas darbo funkcijas su darbdaviu suderinta tvarka reguliariai atlieka nuotoliniu būdu, tai yra sulygtoje </a:t>
            </a:r>
            <a:r>
              <a:rPr lang="lt-LT" dirty="0" err="1"/>
              <a:t>abiems</a:t>
            </a:r>
            <a:r>
              <a:rPr lang="lt-LT" dirty="0"/>
              <a:t> šalims priimtinoje kitoje darbo vietoje, nei darbovietė.</a:t>
            </a:r>
          </a:p>
          <a:p>
            <a:r>
              <a:rPr lang="lt-LT" dirty="0"/>
              <a:t>Vadinasi, turi būti darbuotojo prašymas ir įrašas  darbo sutartyje (užtenka vieno prašymo, nebūtina rašyti kasmet).</a:t>
            </a:r>
            <a:endParaRPr lang="en-US" dirty="0"/>
          </a:p>
        </p:txBody>
      </p:sp>
    </p:spTree>
    <p:extLst>
      <p:ext uri="{BB962C8B-B14F-4D97-AF65-F5344CB8AC3E}">
        <p14:creationId xmlns:p14="http://schemas.microsoft.com/office/powerpoint/2010/main" val="1430946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Derinimas</a:t>
            </a:r>
            <a:endParaRPr lang="en-US" dirty="0"/>
          </a:p>
        </p:txBody>
      </p:sp>
      <p:sp>
        <p:nvSpPr>
          <p:cNvPr id="3" name="Turinio vietos rezervavimo ženklas 2"/>
          <p:cNvSpPr>
            <a:spLocks noGrp="1"/>
          </p:cNvSpPr>
          <p:nvPr>
            <p:ph idx="1"/>
          </p:nvPr>
        </p:nvSpPr>
        <p:spPr/>
        <p:txBody>
          <a:bodyPr/>
          <a:lstStyle/>
          <a:p>
            <a:r>
              <a:rPr lang="lt-LT" dirty="0"/>
              <a:t>Derinimas – viena iš tarimosi formų.</a:t>
            </a:r>
          </a:p>
          <a:p>
            <a:pPr algn="just"/>
            <a:r>
              <a:rPr lang="lt-LT" dirty="0"/>
              <a:t>Darbo santykiuose būtina derinti interesus. Vadinasi, derinimas yra pritarimas arba nepritarimas pasiūlymui. Darbdavys parengia ir pateikia pasiūlymą ar projektą darbuotojų atstovams suderinti. Darbuotojų atstovai per protingą laiko tarpą turi jį aptarti. Jei pasiūlymui pritariama – atstovas pasirašo projektą. Jei nepritariama – darbuotojai turi teikti motyvuotą atsakymą ir teikti savo siūlymus, kaip taisyti projektą.</a:t>
            </a:r>
          </a:p>
          <a:p>
            <a:r>
              <a:rPr lang="lt-LT" dirty="0"/>
              <a:t>Tada prasideda derybų procesas. Tarimosi kultūrai reikia laiko.</a:t>
            </a:r>
            <a:endParaRPr lang="en-US" dirty="0"/>
          </a:p>
        </p:txBody>
      </p:sp>
    </p:spTree>
    <p:extLst>
      <p:ext uri="{BB962C8B-B14F-4D97-AF65-F5344CB8AC3E}">
        <p14:creationId xmlns:p14="http://schemas.microsoft.com/office/powerpoint/2010/main" val="154009907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amtinė">
  <a:themeElements>
    <a:clrScheme name="Gamtinė">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Gamtinė">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Gamtinė">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554</TotalTime>
  <Words>1590</Words>
  <Application>Microsoft Office PowerPoint</Application>
  <PresentationFormat>Plačiaekranė</PresentationFormat>
  <Paragraphs>116</Paragraphs>
  <Slides>26</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26</vt:i4>
      </vt:variant>
    </vt:vector>
  </HeadingPairs>
  <TitlesOfParts>
    <vt:vector size="29" baseType="lpstr">
      <vt:lpstr>Arial</vt:lpstr>
      <vt:lpstr>Garamond</vt:lpstr>
      <vt:lpstr>Gamtinė</vt:lpstr>
      <vt:lpstr>Mokytojų etatinio darbo užmokesčio įgyvendinimas, II etapas</vt:lpstr>
      <vt:lpstr>www.etatinis.lt</vt:lpstr>
      <vt:lpstr>LR teisės aktai, reglamentuojantys procesų įgyvendinimą</vt:lpstr>
      <vt:lpstr>LR teisės aktai, reglamentuojantys procesų įgyvendinimą</vt:lpstr>
      <vt:lpstr>LR teisės aktai, reglamentuojantys procesų įgyvendinimą</vt:lpstr>
      <vt:lpstr>Mokykloje rengiami/koreguojami dokumentai</vt:lpstr>
      <vt:lpstr>Pranešimas dėl darbo sąlygų pasikeitimo</vt:lpstr>
      <vt:lpstr>Mokytojo darbo krūvio sandara</vt:lpstr>
      <vt:lpstr>Mokytojo darbo krūvio sandara</vt:lpstr>
      <vt:lpstr>Mokytojo darbo krūvio sandara</vt:lpstr>
      <vt:lpstr>Mokytojo darbo krūvio sandara</vt:lpstr>
      <vt:lpstr>Kvalifikacinės kategorijos įtaka mokytojo darbo krūvio sandarai</vt:lpstr>
      <vt:lpstr>Kvalifikacinės kategorijos įtaka mokytojo darbo krūvio sandarai</vt:lpstr>
      <vt:lpstr>Kvalifikacinės kategorijos įtaka mokytojo darbo krūvio sandarai</vt:lpstr>
      <vt:lpstr>Kvalifikacinės kategorijos įtaka mokytojo darbo krūvio sandarai</vt:lpstr>
      <vt:lpstr>Mokytojams ekspertams – tęsinys:</vt:lpstr>
      <vt:lpstr>Mokytojo darbo krūvio sandara ...</vt:lpstr>
      <vt:lpstr>Esminis pokytis – etato sandara</vt:lpstr>
      <vt:lpstr> Pamokos + pasiruošimas </vt:lpstr>
      <vt:lpstr>Susitarimas dėl kvalifikacijos kėlimo laiko</vt:lpstr>
      <vt:lpstr>Darbo grafikas/darbo laikas</vt:lpstr>
      <vt:lpstr>Darbo grafikas/nuotolio veiklos</vt:lpstr>
      <vt:lpstr>Lankstus darbo grafikas</vt:lpstr>
      <vt:lpstr>Atkreiptinas dėmesys</vt:lpstr>
      <vt:lpstr>Nuotolinis darbas</vt:lpstr>
      <vt:lpstr>Derinimas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Mokytojų etatinio darbo užmokesčio įgyvendinimas, II etapas</dc:title>
  <dc:creator>Windows User</dc:creator>
  <cp:lastModifiedBy>Laurita Puškova</cp:lastModifiedBy>
  <cp:revision>155</cp:revision>
  <dcterms:created xsi:type="dcterms:W3CDTF">2019-06-18T19:19:19Z</dcterms:created>
  <dcterms:modified xsi:type="dcterms:W3CDTF">2019-08-23T07:10:29Z</dcterms:modified>
</cp:coreProperties>
</file>